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1" roundtripDataSignature="AMtx7mhvG/EudOA/cMGSk3HXa82jXaz4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EB6C9A-1FFD-4FD6-BF37-B2B9CEDE1E02}">
  <a:tblStyle styleId="{7BEB6C9A-1FFD-4FD6-BF37-B2B9CEDE1E0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Rawan</a:t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61cdf372f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2b61cdf372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72981d376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2b72981d37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72981d376_5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b72981d376_5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b72981d376_5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Rishabh</a:t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Monte</a:t>
            </a:r>
            <a:endParaRPr/>
          </a:p>
        </p:txBody>
      </p:sp>
      <p:sp>
        <p:nvSpPr>
          <p:cNvPr id="69" name="Google Shape;6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Rawan</a:t>
            </a:r>
            <a:endParaRPr/>
          </a:p>
        </p:txBody>
      </p:sp>
      <p:sp>
        <p:nvSpPr>
          <p:cNvPr id="76" name="Google Shape;7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2" name="Google Shape;8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61cdf372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8" name="Google Shape;98;g2b61cdf372f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61cdf372f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b61cdf372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61cdf372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3" name="Google Shape;113;g2b61cdf372f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7" name="Google Shape;2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2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3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4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5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/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44">
                <a:solidFill>
                  <a:srgbClr val="FFFFFF"/>
                </a:solidFill>
              </a:rPr>
              <a:t>Team 28: Guitar Entertainment System</a:t>
            </a:r>
            <a:endParaRPr b="1" sz="2944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</a:rPr>
              <a:t>Bi-Weekly Update 2</a:t>
            </a:r>
            <a:br>
              <a:rPr b="1" lang="en-US" sz="3600">
                <a:solidFill>
                  <a:srgbClr val="FFFFFF"/>
                </a:solidFill>
              </a:rPr>
            </a:br>
            <a:r>
              <a:rPr b="1" lang="en-US" sz="2355">
                <a:solidFill>
                  <a:srgbClr val="FFFFFF"/>
                </a:solidFill>
              </a:rPr>
              <a:t>Rishabh Ruikar, Monte Martin III, Rawan Ibraheem</a:t>
            </a:r>
            <a:br>
              <a:rPr b="1" lang="en-US" sz="2355">
                <a:solidFill>
                  <a:srgbClr val="FFFFFF"/>
                </a:solidFill>
              </a:rPr>
            </a:br>
            <a:r>
              <a:rPr b="1" lang="en-US" sz="2455">
                <a:solidFill>
                  <a:srgbClr val="FFFFFF"/>
                </a:solidFill>
              </a:rPr>
              <a:t>Sponsor: Souryendu Das (TA)</a:t>
            </a:r>
            <a:endParaRPr b="1" sz="2455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61cdf372f_0_20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Subsystem 3: Bluetooth App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Rawan Ibraheem</a:t>
            </a:r>
            <a:endParaRPr/>
          </a:p>
        </p:txBody>
      </p:sp>
      <p:pic>
        <p:nvPicPr>
          <p:cNvPr id="122" name="Google Shape;122;g2b61cdf372f_0_20"/>
          <p:cNvPicPr preferRelativeResize="0"/>
          <p:nvPr/>
        </p:nvPicPr>
        <p:blipFill rotWithShape="1">
          <a:blip r:embed="rId3">
            <a:alphaModFix/>
          </a:blip>
          <a:srcRect b="13268" l="13403" r="6813" t="25867"/>
          <a:stretch/>
        </p:blipFill>
        <p:spPr>
          <a:xfrm>
            <a:off x="509125" y="2471625"/>
            <a:ext cx="2721423" cy="276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2b61cdf372f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300" y="2471624"/>
            <a:ext cx="2327200" cy="19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2b61cdf372f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250" y="2507425"/>
            <a:ext cx="2865625" cy="19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2b61cdf372f_0_20"/>
          <p:cNvSpPr txBox="1"/>
          <p:nvPr/>
        </p:nvSpPr>
        <p:spPr>
          <a:xfrm>
            <a:off x="509188" y="5239700"/>
            <a:ext cx="27213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Figure 5: UART communication between STM32 and ESP32. 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26" name="Google Shape;126;g2b61cdf372f_0_20"/>
          <p:cNvSpPr txBox="1"/>
          <p:nvPr/>
        </p:nvSpPr>
        <p:spPr>
          <a:xfrm>
            <a:off x="3363748" y="4599000"/>
            <a:ext cx="22998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Figure 6: Testing STM32 communication through USB (computer). This will be used to send and receive PCM data.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27" name="Google Shape;127;g2b61cdf372f_0_20"/>
          <p:cNvSpPr txBox="1"/>
          <p:nvPr/>
        </p:nvSpPr>
        <p:spPr>
          <a:xfrm>
            <a:off x="5841400" y="4599000"/>
            <a:ext cx="2721300" cy="19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Figure 7: Testing UART communication on ESP32. Rx and Tx pins connected.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72981d376_0_11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Subsystem 3: Bluetooth App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Rawan Ibraheem</a:t>
            </a:r>
            <a:endParaRPr/>
          </a:p>
        </p:txBody>
      </p:sp>
      <p:pic>
        <p:nvPicPr>
          <p:cNvPr id="133" name="Google Shape;133;g2b72981d376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2125" y="2851725"/>
            <a:ext cx="3293700" cy="32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2b72981d376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3059500"/>
            <a:ext cx="1571900" cy="15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b72981d376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450" y="3059500"/>
            <a:ext cx="1571900" cy="15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2b72981d376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4372" y="3650513"/>
            <a:ext cx="869202" cy="1020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g2b72981d376_0_11"/>
          <p:cNvCxnSpPr/>
          <p:nvPr/>
        </p:nvCxnSpPr>
        <p:spPr>
          <a:xfrm>
            <a:off x="2359475" y="3844700"/>
            <a:ext cx="1401000" cy="15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38" name="Google Shape;138;g2b72981d376_0_11"/>
          <p:cNvCxnSpPr/>
          <p:nvPr/>
        </p:nvCxnSpPr>
        <p:spPr>
          <a:xfrm>
            <a:off x="5611513" y="3844700"/>
            <a:ext cx="1401000" cy="1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9" name="Google Shape;139;g2b72981d376_0_11"/>
          <p:cNvSpPr txBox="1"/>
          <p:nvPr/>
        </p:nvSpPr>
        <p:spPr>
          <a:xfrm>
            <a:off x="2883275" y="3479750"/>
            <a:ext cx="353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2"/>
                </a:solidFill>
              </a:rPr>
              <a:t>x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140" name="Google Shape;140;g2b72981d376_0_11"/>
          <p:cNvSpPr txBox="1"/>
          <p:nvPr/>
        </p:nvSpPr>
        <p:spPr>
          <a:xfrm>
            <a:off x="609500" y="2305850"/>
            <a:ext cx="15720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</a:rPr>
              <a:t>STM32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141" name="Google Shape;141;g2b72981d376_0_11"/>
          <p:cNvSpPr txBox="1"/>
          <p:nvPr/>
        </p:nvSpPr>
        <p:spPr>
          <a:xfrm>
            <a:off x="3927088" y="2305850"/>
            <a:ext cx="15720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</a:rPr>
              <a:t>ESP32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142" name="Google Shape;142;g2b72981d376_0_11"/>
          <p:cNvSpPr txBox="1"/>
          <p:nvPr/>
        </p:nvSpPr>
        <p:spPr>
          <a:xfrm>
            <a:off x="6585325" y="2130200"/>
            <a:ext cx="2547300" cy="11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Application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43" name="Google Shape;143;g2b72981d376_0_11"/>
          <p:cNvSpPr txBox="1"/>
          <p:nvPr/>
        </p:nvSpPr>
        <p:spPr>
          <a:xfrm>
            <a:off x="1057050" y="5685625"/>
            <a:ext cx="73347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Figure 8: Overview of MCU Integration.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 </a:t>
            </a:r>
            <a:endParaRPr/>
          </a:p>
        </p:txBody>
      </p:sp>
      <p:pic>
        <p:nvPicPr>
          <p:cNvPr id="149" name="Google Shape;14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2877"/>
            <a:ext cx="8839201" cy="4175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72981d376_5_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Plan</a:t>
            </a:r>
            <a:endParaRPr/>
          </a:p>
        </p:txBody>
      </p:sp>
      <p:pic>
        <p:nvPicPr>
          <p:cNvPr id="156" name="Google Shape;156;g2b72981d376_5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50" y="1757777"/>
            <a:ext cx="8434707" cy="4700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>
            <p:ph idx="1" type="body"/>
          </p:nvPr>
        </p:nvSpPr>
        <p:spPr>
          <a:xfrm>
            <a:off x="457200" y="1758800"/>
            <a:ext cx="8229600" cy="3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 you for listening.</a:t>
            </a:r>
            <a:endParaRPr b="1"/>
          </a:p>
        </p:txBody>
      </p:sp>
      <p:pic>
        <p:nvPicPr>
          <p:cNvPr id="162" name="Google Shape;16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1900" y="1608550"/>
            <a:ext cx="1614150" cy="161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66" name="Google Shape;66;p2"/>
          <p:cNvSpPr txBox="1"/>
          <p:nvPr/>
        </p:nvSpPr>
        <p:spPr>
          <a:xfrm>
            <a:off x="387600" y="2127175"/>
            <a:ext cx="83688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Problem Statement: Current guitar amplifiers and effects systems often present a steep learning curve, deterring those with limited technical experience from fully exploring their sound potential.</a:t>
            </a:r>
            <a:endParaRPr sz="2400">
              <a:solidFill>
                <a:schemeClr val="dk1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Solution proposal: Developing a user-centric guitar sound system, combining an amp, pedals, and a Bluetooth-connected app. This system simplifies sound customization through intuitive controls and presets, making advanced sound manipulation accessible to all skill levels.</a:t>
            </a:r>
            <a:endParaRPr sz="2400">
              <a:solidFill>
                <a:schemeClr val="dk1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</a:endParaRPr>
          </a:p>
          <a:p>
            <a:pPr indent="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56"/>
              <a:buFont typeface="Arial"/>
              <a:buNone/>
            </a:pPr>
            <a:r>
              <a:rPr lang="en-US"/>
              <a:t>Project/Subsystem Overview </a:t>
            </a:r>
            <a:endParaRPr/>
          </a:p>
        </p:txBody>
      </p:sp>
      <p:pic>
        <p:nvPicPr>
          <p:cNvPr id="72" name="Google Shape;72;p3"/>
          <p:cNvPicPr preferRelativeResize="0"/>
          <p:nvPr/>
        </p:nvPicPr>
        <p:blipFill rotWithShape="1">
          <a:blip r:embed="rId3">
            <a:alphaModFix/>
          </a:blip>
          <a:srcRect b="18554" l="14462" r="21655" t="25303"/>
          <a:stretch/>
        </p:blipFill>
        <p:spPr>
          <a:xfrm>
            <a:off x="935025" y="1989000"/>
            <a:ext cx="7273948" cy="39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 txBox="1"/>
          <p:nvPr/>
        </p:nvSpPr>
        <p:spPr>
          <a:xfrm>
            <a:off x="2224800" y="6113025"/>
            <a:ext cx="4694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Figure 1: Subsystem overview.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</a:t>
            </a:r>
            <a:endParaRPr/>
          </a:p>
        </p:txBody>
      </p:sp>
      <p:graphicFrame>
        <p:nvGraphicFramePr>
          <p:cNvPr id="79" name="Google Shape;79;p4"/>
          <p:cNvGraphicFramePr/>
          <p:nvPr/>
        </p:nvGraphicFramePr>
        <p:xfrm>
          <a:off x="401372" y="252987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{7BEB6C9A-1FFD-4FD6-BF37-B2B9CEDE1E02}</a:tableStyleId>
              </a:tblPr>
              <a:tblGrid>
                <a:gridCol w="1390200"/>
                <a:gridCol w="1384875"/>
                <a:gridCol w="1387550"/>
                <a:gridCol w="1398225"/>
                <a:gridCol w="1460750"/>
                <a:gridCol w="1319675"/>
              </a:tblGrid>
              <a:tr h="173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Subsystem Redesign</a:t>
                      </a:r>
                      <a:endParaRPr sz="16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(Amplifier; completed 1/26)</a:t>
                      </a:r>
                      <a:endParaRPr sz="16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Pedal System tweaks (completed on 2/6)</a:t>
                      </a:r>
                      <a:endParaRPr sz="16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Subsystem Redesign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(App and Pedal System; to be complete by 2/20)</a:t>
                      </a:r>
                      <a:endParaRPr sz="16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System integration (to be complete by 3/15)</a:t>
                      </a:r>
                      <a:endParaRPr sz="16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Finish Housing</a:t>
                      </a:r>
                      <a:endParaRPr sz="1600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(to be complete by 4/1)</a:t>
                      </a:r>
                      <a:endParaRPr sz="1600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Validation</a:t>
                      </a:r>
                      <a:br>
                        <a:rPr lang="en-US" sz="1600" u="none" cap="none" strike="noStrike"/>
                      </a:br>
                      <a:r>
                        <a:rPr lang="en-US" sz="1600" u="none" cap="none" strike="noStrike"/>
                        <a:t>(to be complete by </a:t>
                      </a:r>
                      <a:r>
                        <a:rPr lang="en-US" sz="1600"/>
                        <a:t>4/10</a:t>
                      </a:r>
                      <a:r>
                        <a:rPr lang="en-US" sz="1600" u="none" cap="none" strike="noStrike"/>
                        <a:t>)</a:t>
                      </a:r>
                      <a:endParaRPr sz="16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Subsystem 1: Amplifier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Rishabh</a:t>
            </a:r>
            <a:endParaRPr sz="2980"/>
          </a:p>
        </p:txBody>
      </p:sp>
      <p:graphicFrame>
        <p:nvGraphicFramePr>
          <p:cNvPr id="85" name="Google Shape;85;p5"/>
          <p:cNvGraphicFramePr/>
          <p:nvPr/>
        </p:nvGraphicFramePr>
        <p:xfrm>
          <a:off x="685800" y="239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{7BEB6C9A-1FFD-4FD6-BF37-B2B9CEDE1E02}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</a:t>
                      </a:r>
                      <a:r>
                        <a:rPr lang="en-US" sz="1800"/>
                        <a:t>last presentation</a:t>
                      </a:r>
                      <a:r>
                        <a:rPr lang="en-US" sz="1800" u="none" cap="none" strike="noStrike"/>
                        <a:t>                         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6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New boards have been received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First set of parts has been received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Stencil has been received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Housing design process has started</a:t>
                      </a:r>
                      <a:endParaRPr sz="1800"/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Test that preamplifier is able to achieve at least a 10dB gain from 3 types of sine waves- 50Hz(bass), 1kHz (mid), 5kHz (treble), this will be in preparation to integrate with pedal system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Subsystem 1: Amplifier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Rishabh Ruikar</a:t>
            </a:r>
            <a:endParaRPr sz="2980"/>
          </a:p>
        </p:txBody>
      </p:sp>
      <p:pic>
        <p:nvPicPr>
          <p:cNvPr id="91" name="Google Shape;9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75" y="2713775"/>
            <a:ext cx="3784027" cy="25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024" y="2680688"/>
            <a:ext cx="4701978" cy="26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6"/>
          <p:cNvSpPr txBox="1"/>
          <p:nvPr/>
        </p:nvSpPr>
        <p:spPr>
          <a:xfrm>
            <a:off x="5164788" y="2155488"/>
            <a:ext cx="3674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Figure 2: Amplifier PCB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609600" y="2172025"/>
            <a:ext cx="37839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Figure 1: </a:t>
            </a:r>
            <a:r>
              <a:rPr lang="en-US" sz="2100">
                <a:solidFill>
                  <a:schemeClr val="dk1"/>
                </a:solidFill>
              </a:rPr>
              <a:t>Preamplifier PCB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609600" y="5554950"/>
            <a:ext cx="8229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Boards received on 2/2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First set of parts received on </a:t>
            </a:r>
            <a:r>
              <a:rPr lang="en-US" sz="2100">
                <a:solidFill>
                  <a:schemeClr val="dk1"/>
                </a:solidFill>
              </a:rPr>
              <a:t>2/5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All parts will be in hand by 2/16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61cdf372f_0_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Subsystem 2: Pedal System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Monte Martin</a:t>
            </a:r>
            <a:endParaRPr sz="2980"/>
          </a:p>
        </p:txBody>
      </p:sp>
      <p:graphicFrame>
        <p:nvGraphicFramePr>
          <p:cNvPr id="101" name="Google Shape;101;g2b61cdf372f_0_2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{7BEB6C9A-1FFD-4FD6-BF37-B2B9CEDE1E02}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</a:t>
                      </a:r>
                      <a:r>
                        <a:rPr lang="en-US" sz="1800"/>
                        <a:t>last presentation</a:t>
                      </a:r>
                      <a:r>
                        <a:rPr lang="en-US" sz="1800" u="none" cap="none" strike="noStrike"/>
                        <a:t>                          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40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Completed </a:t>
                      </a:r>
                      <a:r>
                        <a:rPr lang="en-US" sz="1800"/>
                        <a:t>redesign</a:t>
                      </a:r>
                      <a:r>
                        <a:rPr lang="en-US" sz="1800"/>
                        <a:t> of ADC filtering in </a:t>
                      </a:r>
                      <a:r>
                        <a:rPr lang="en-US" sz="1800"/>
                        <a:t>preparation</a:t>
                      </a:r>
                      <a:r>
                        <a:rPr lang="en-US" sz="1800"/>
                        <a:t> for integration with guitar and amp</a:t>
                      </a:r>
                      <a:endParaRPr sz="1800"/>
                    </a:p>
                    <a:p>
                      <a:pPr indent="0" lvl="0" marL="9144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9144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Ongoing</a:t>
                      </a:r>
                      <a:r>
                        <a:rPr lang="en-US" sz="1800"/>
                        <a:t> integration of pedal and app subsystems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Working on revised design PCB layout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Implementing failsafes into the design to prevent the need of a 2nd revision</a:t>
                      </a:r>
                      <a:endParaRPr sz="1800"/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61cdf372f_0_8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Subsystem</a:t>
            </a:r>
            <a:r>
              <a:rPr lang="en-US"/>
              <a:t> 2: Pedal System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Monte Martin </a:t>
            </a:r>
            <a:endParaRPr sz="2980"/>
          </a:p>
        </p:txBody>
      </p:sp>
      <p:pic>
        <p:nvPicPr>
          <p:cNvPr id="107" name="Google Shape;107;g2b61cdf372f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15138" y="1162263"/>
            <a:ext cx="3616649" cy="539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2b61cdf372f_0_8"/>
          <p:cNvSpPr txBox="1"/>
          <p:nvPr/>
        </p:nvSpPr>
        <p:spPr>
          <a:xfrm>
            <a:off x="5831325" y="2261400"/>
            <a:ext cx="3328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Figure 4: Current board used for testing the ADC, DSP, and DAC.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Redesign will be finished and ordered 2/9 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109" name="Google Shape;109;g2b61cdf372f_0_8"/>
          <p:cNvCxnSpPr/>
          <p:nvPr/>
        </p:nvCxnSpPr>
        <p:spPr>
          <a:xfrm rot="10800000">
            <a:off x="4918725" y="4945575"/>
            <a:ext cx="1315200" cy="40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g2b61cdf372f_0_8"/>
          <p:cNvSpPr txBox="1"/>
          <p:nvPr/>
        </p:nvSpPr>
        <p:spPr>
          <a:xfrm>
            <a:off x="6368150" y="5368300"/>
            <a:ext cx="279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Mounted with the incorrect orientation, will be fixed and tested on 2/8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61cdf372f_0_1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Subsystem 3: Bluetooth App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Rawan Ibraheem</a:t>
            </a:r>
            <a:endParaRPr sz="2980"/>
          </a:p>
        </p:txBody>
      </p:sp>
      <p:graphicFrame>
        <p:nvGraphicFramePr>
          <p:cNvPr id="116" name="Google Shape;116;g2b61cdf372f_0_14"/>
          <p:cNvGraphicFramePr/>
          <p:nvPr/>
        </p:nvGraphicFramePr>
        <p:xfrm>
          <a:off x="509750" y="202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{7BEB6C9A-1FFD-4FD6-BF37-B2B9CEDE1E02}</a:tableStyleId>
              </a:tblPr>
              <a:tblGrid>
                <a:gridCol w="4062250"/>
                <a:gridCol w="406225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</a:t>
                      </a:r>
                      <a:r>
                        <a:rPr lang="en-US" sz="1800"/>
                        <a:t>last presentation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18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No </a:t>
                      </a:r>
                      <a:r>
                        <a:rPr lang="en-US" sz="1800"/>
                        <a:t>accomplishments</a:t>
                      </a:r>
                      <a:endParaRPr sz="1800"/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Program UART communication between STM32 and ESP32 to integrate pedal and application subsystems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Program guitar sound effects (delay, chorus, reverb) on STM32 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Goals: Establish communication between STM32 and ESP32. Program distortion and reverb sound effects onto incoming PCM data.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